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6858000" cx="12192000"/>
  <p:notesSz cx="6858000" cy="9144000"/>
  <p:embeddedFontLst>
    <p:embeddedFont>
      <p:font typeface="Work Sans"/>
      <p:regular r:id="rId31"/>
      <p:bold r:id="rId32"/>
      <p:italic r:id="rId33"/>
      <p:boldItalic r:id="rId34"/>
    </p:embeddedFont>
    <p:embeddedFont>
      <p:font typeface="Josefin Sans"/>
      <p:regular r:id="rId35"/>
      <p:bold r:id="rId36"/>
      <p:italic r:id="rId37"/>
      <p:boldItalic r:id="rId38"/>
    </p:embeddedFont>
    <p:embeddedFont>
      <p:font typeface="Roboto Mon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3" roundtripDataSignature="AMtx7mj5t2jpQr9GaXNWw35PLhwaY8Ls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bold.fntdata"/><Relationship Id="rId20" Type="http://schemas.openxmlformats.org/officeDocument/2006/relationships/slide" Target="slides/slide16.xml"/><Relationship Id="rId42" Type="http://schemas.openxmlformats.org/officeDocument/2006/relationships/font" Target="fonts/RobotoMono-boldItalic.fntdata"/><Relationship Id="rId41" Type="http://schemas.openxmlformats.org/officeDocument/2006/relationships/font" Target="fonts/RobotoMono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43" Type="http://customschemas.google.com/relationships/presentationmetadata" Target="meta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WorkSans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WorkSans-italic.fntdata"/><Relationship Id="rId10" Type="http://schemas.openxmlformats.org/officeDocument/2006/relationships/slide" Target="slides/slide6.xml"/><Relationship Id="rId32" Type="http://schemas.openxmlformats.org/officeDocument/2006/relationships/font" Target="fonts/WorkSans-bold.fntdata"/><Relationship Id="rId13" Type="http://schemas.openxmlformats.org/officeDocument/2006/relationships/slide" Target="slides/slide9.xml"/><Relationship Id="rId35" Type="http://schemas.openxmlformats.org/officeDocument/2006/relationships/font" Target="fonts/JosefinSans-regular.fntdata"/><Relationship Id="rId12" Type="http://schemas.openxmlformats.org/officeDocument/2006/relationships/slide" Target="slides/slide8.xml"/><Relationship Id="rId34" Type="http://schemas.openxmlformats.org/officeDocument/2006/relationships/font" Target="fonts/WorkSans-boldItalic.fntdata"/><Relationship Id="rId15" Type="http://schemas.openxmlformats.org/officeDocument/2006/relationships/slide" Target="slides/slide11.xml"/><Relationship Id="rId37" Type="http://schemas.openxmlformats.org/officeDocument/2006/relationships/font" Target="fonts/JosefinSans-italic.fntdata"/><Relationship Id="rId14" Type="http://schemas.openxmlformats.org/officeDocument/2006/relationships/slide" Target="slides/slide10.xml"/><Relationship Id="rId36" Type="http://schemas.openxmlformats.org/officeDocument/2006/relationships/font" Target="fonts/JosefinSans-bold.fntdata"/><Relationship Id="rId17" Type="http://schemas.openxmlformats.org/officeDocument/2006/relationships/slide" Target="slides/slide13.xml"/><Relationship Id="rId39" Type="http://schemas.openxmlformats.org/officeDocument/2006/relationships/font" Target="fonts/RobotoMono-regular.fntdata"/><Relationship Id="rId16" Type="http://schemas.openxmlformats.org/officeDocument/2006/relationships/slide" Target="slides/slide12.xml"/><Relationship Id="rId38" Type="http://schemas.openxmlformats.org/officeDocument/2006/relationships/font" Target="fonts/JosefinSans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715387250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3715387250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g3715387250f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0da37298f9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Node.js se puede utilizar para crear una amplia variedad de aplicaciones, incluyendo servidores web, aplicaciones web en tiempo real, chatbots, aplicaciones de IoT, herramientas de línea de comandos y juegos.</a:t>
            </a:r>
            <a:endParaRPr/>
          </a:p>
        </p:txBody>
      </p:sp>
      <p:sp>
        <p:nvSpPr>
          <p:cNvPr id="293" name="Google Shape;293;g20da37298f9_0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0da37298f9_0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Node.js se puede utilizar para crear una amplia variedad de aplicaciones, incluyendo servidores web, aplicaciones web en tiempo real, chatbots, aplicaciones de IoT, herramientas de línea de comandos y juegos.</a:t>
            </a:r>
            <a:endParaRPr/>
          </a:p>
        </p:txBody>
      </p:sp>
      <p:sp>
        <p:nvSpPr>
          <p:cNvPr id="316" name="Google Shape;316;g20da37298f9_0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0da37298f9_0_1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Node.js se puede utilizar para crear una amplia variedad de aplicaciones, incluyendo servidores web, aplicaciones web en tiempo real, chatbots, aplicaciones de IoT, herramientas de línea de comandos y juegos.</a:t>
            </a:r>
            <a:endParaRPr/>
          </a:p>
        </p:txBody>
      </p:sp>
      <p:sp>
        <p:nvSpPr>
          <p:cNvPr id="338" name="Google Shape;338;g20da37298f9_0_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0da37298f9_0_1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Node.js se puede utilizar para crear una amplia variedad de aplicaciones, incluyendo servidores web, aplicaciones web en tiempo real, chatbots, aplicaciones de IoT, herramientas de línea de comandos y juegos.</a:t>
            </a:r>
            <a:endParaRPr/>
          </a:p>
        </p:txBody>
      </p:sp>
      <p:sp>
        <p:nvSpPr>
          <p:cNvPr id="361" name="Google Shape;361;g20da37298f9_0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0da37298f9_0_1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s-CO" sz="1100">
                <a:latin typeface="Arial"/>
                <a:ea typeface="Arial"/>
                <a:cs typeface="Arial"/>
                <a:sym typeface="Arial"/>
              </a:rPr>
              <a:t>Speaker Notes</a:t>
            </a:r>
            <a:r>
              <a:rPr lang="es-CO" sz="1100">
                <a:latin typeface="Arial"/>
                <a:ea typeface="Arial"/>
                <a:cs typeface="Arial"/>
                <a:sym typeface="Arial"/>
              </a:rPr>
              <a:t> Para instalar Node.js, primero debes descargar el instalador desde el sitio web oficial de Node.js. Luego, ejecuta el instalador y sigue las instrucciones. Finalmente, verifica que Node.js está instalado correctamente abriendo una terminal y escribiendo </a:t>
            </a:r>
            <a:r>
              <a:rPr lang="es-CO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node -v</a:t>
            </a:r>
            <a:r>
              <a:rPr lang="es-CO" sz="1100"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388" name="Google Shape;388;g20da37298f9_0_1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0da37298f9_0_1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 sz="1100">
                <a:latin typeface="Arial"/>
                <a:ea typeface="Arial"/>
                <a:cs typeface="Arial"/>
                <a:sym typeface="Arial"/>
              </a:rPr>
              <a:t>Este ejemplo crea un servidor web simple que escucha en el puerto 3000. Cuando un usuario visita la ruta </a:t>
            </a:r>
            <a:r>
              <a:rPr lang="es-CO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s-CO" sz="1100">
                <a:latin typeface="Arial"/>
                <a:ea typeface="Arial"/>
                <a:cs typeface="Arial"/>
                <a:sym typeface="Arial"/>
              </a:rPr>
              <a:t>, el servidor envía el texto "¡Hola mundo desde Node.js!".</a:t>
            </a:r>
            <a:endParaRPr/>
          </a:p>
        </p:txBody>
      </p:sp>
      <p:sp>
        <p:nvSpPr>
          <p:cNvPr id="411" name="Google Shape;411;g20da37298f9_0_1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0da37298f9_0_2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100">
                <a:latin typeface="Arial"/>
                <a:ea typeface="Arial"/>
                <a:cs typeface="Arial"/>
                <a:sym typeface="Arial"/>
              </a:rPr>
              <a:t>Este ejemplo lee el contenido del archivo </a:t>
            </a:r>
            <a:r>
              <a:rPr lang="es-CO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archivo.txt</a:t>
            </a:r>
            <a:r>
              <a:rPr lang="es-CO" sz="1100">
                <a:latin typeface="Arial"/>
                <a:ea typeface="Arial"/>
                <a:cs typeface="Arial"/>
                <a:sym typeface="Arial"/>
              </a:rPr>
              <a:t> y lo imprime en la consola.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4" name="Google Shape;434;g20da37298f9_0_2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0da37298f9_0_2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 sz="1100">
                <a:latin typeface="Arial"/>
                <a:ea typeface="Arial"/>
                <a:cs typeface="Arial"/>
                <a:sym typeface="Arial"/>
              </a:rPr>
              <a:t>Este ejemplo crea un módulo llamado </a:t>
            </a:r>
            <a:r>
              <a:rPr lang="es-CO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módulo.js</a:t>
            </a:r>
            <a:r>
              <a:rPr lang="es-CO" sz="1100">
                <a:latin typeface="Arial"/>
                <a:ea typeface="Arial"/>
                <a:cs typeface="Arial"/>
                <a:sym typeface="Arial"/>
              </a:rPr>
              <a:t> que exporta una función llamada </a:t>
            </a:r>
            <a:r>
              <a:rPr lang="es-CO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saludar()</a:t>
            </a:r>
            <a:r>
              <a:rPr lang="es-CO" sz="1100">
                <a:latin typeface="Arial"/>
                <a:ea typeface="Arial"/>
                <a:cs typeface="Arial"/>
                <a:sym typeface="Arial"/>
              </a:rPr>
              <a:t>. La función </a:t>
            </a:r>
            <a:r>
              <a:rPr lang="es-CO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saludar()</a:t>
            </a:r>
            <a:r>
              <a:rPr lang="es-CO" sz="1100">
                <a:latin typeface="Arial"/>
                <a:ea typeface="Arial"/>
                <a:cs typeface="Arial"/>
                <a:sym typeface="Arial"/>
              </a:rPr>
              <a:t> toma un nombre como argumento y devuelve un saludo personalizado. El archivo </a:t>
            </a:r>
            <a:r>
              <a:rPr lang="es-CO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app.js</a:t>
            </a:r>
            <a:r>
              <a:rPr lang="es-CO" sz="1100">
                <a:latin typeface="Arial"/>
                <a:ea typeface="Arial"/>
                <a:cs typeface="Arial"/>
                <a:sym typeface="Arial"/>
              </a:rPr>
              <a:t> importa el módulo </a:t>
            </a:r>
            <a:r>
              <a:rPr lang="es-CO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modulo.js</a:t>
            </a:r>
            <a:r>
              <a:rPr lang="es-CO" sz="1100">
                <a:latin typeface="Arial"/>
                <a:ea typeface="Arial"/>
                <a:cs typeface="Arial"/>
                <a:sym typeface="Arial"/>
              </a:rPr>
              <a:t> y utiliza la función </a:t>
            </a:r>
            <a:r>
              <a:rPr lang="es-CO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saludar()</a:t>
            </a:r>
            <a:r>
              <a:rPr lang="es-CO" sz="1100">
                <a:latin typeface="Arial"/>
                <a:ea typeface="Arial"/>
                <a:cs typeface="Arial"/>
                <a:sym typeface="Arial"/>
              </a:rPr>
              <a:t> para saludar a un usuario.</a:t>
            </a:r>
            <a:endParaRPr/>
          </a:p>
        </p:txBody>
      </p:sp>
      <p:sp>
        <p:nvSpPr>
          <p:cNvPr id="457" name="Google Shape;457;g20da37298f9_0_2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0da37298f9_0_2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En esta presentación, hemos visto una introducción a Node.js. Hemos visto qué es Node.js, para qué se utiliza, cómo instalarlo y algunos ejemplos de cómo usarlo</a:t>
            </a:r>
            <a:endParaRPr/>
          </a:p>
        </p:txBody>
      </p:sp>
      <p:sp>
        <p:nvSpPr>
          <p:cNvPr id="481" name="Google Shape;481;g20da37298f9_0_2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0da37298f9_0_3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4" name="Google Shape;504;g20da37298f9_0_3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" name="Google Shape;109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0da37298f9_0_4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7" name="Google Shape;527;g20da37298f9_0_4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0da37298f9_0_4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9" name="Google Shape;549;g20da37298f9_0_4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0da37298f9_0_4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2" name="Google Shape;572;g20da37298f9_0_4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0da37298f9_0_4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4" name="Google Shape;594;g20da37298f9_0_4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715387250f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7" name="Google Shape;617;g3715387250f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715387250f_0_1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2" name="Google Shape;642;g3715387250f_0_1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0" name="Google Shape;670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ff8eb8de00_0_2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g1ff8eb8de00_0_2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0da37298f9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Node.js es un entorno de ejecución de JavaScript de código abierto que permite ejecutar JavaScript fuera del navegador. Está basado en el motor V8 de Chrome, lo que lo hace altamente escalable y eficiente. Node.js es ideal para crear aplicaciones web en tiempo real y APIs.</a:t>
            </a:r>
            <a:endParaRPr/>
          </a:p>
        </p:txBody>
      </p:sp>
      <p:sp>
        <p:nvSpPr>
          <p:cNvPr id="157" name="Google Shape;157;g20da37298f9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0da37298f9_0_3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Node.js es un entorno de ejecución de JavaScript de código abierto que permite ejecutar JavaScript fuera del navegador. Está basado en el motor V8 de Chrome, lo que lo hace altamente escalable y eficiente. Node.js es ideal para crear aplicaciones web en tiempo real y APIs.</a:t>
            </a:r>
            <a:endParaRPr/>
          </a:p>
        </p:txBody>
      </p:sp>
      <p:sp>
        <p:nvSpPr>
          <p:cNvPr id="179" name="Google Shape;179;g20da37298f9_0_3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0da37298f9_0_3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Node.js es un entorno de ejecución de JavaScript de código abierto que permite ejecutar JavaScript fuera del navegador. Está basado en el motor V8 de Chrome, lo que lo hace altamente escalable y eficiente. Node.js es ideal para crear aplicaciones web en tiempo real y APIs.</a:t>
            </a:r>
            <a:endParaRPr/>
          </a:p>
        </p:txBody>
      </p:sp>
      <p:sp>
        <p:nvSpPr>
          <p:cNvPr id="202" name="Google Shape;202;g20da37298f9_0_3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0da37298f9_0_3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Versiones disponibles y el soporte de las mismas</a:t>
            </a:r>
            <a:endParaRPr/>
          </a:p>
        </p:txBody>
      </p:sp>
      <p:sp>
        <p:nvSpPr>
          <p:cNvPr id="225" name="Google Shape;225;g20da37298f9_0_3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0da37298f9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g20da37298f9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0da37298f9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Node.js se puede utilizar para crear una amplia variedad de aplicaciones, incluyendo servidores web, aplicaciones web en tiempo real, chatbots, aplicaciones de IoT, herramientas de línea de comandos y juegos.</a:t>
            </a:r>
            <a:endParaRPr/>
          </a:p>
        </p:txBody>
      </p:sp>
      <p:sp>
        <p:nvSpPr>
          <p:cNvPr id="271" name="Google Shape;271;g20da37298f9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3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Texto, Aplicación&#10;&#10;Descripción generada automáticamente" id="16" name="Google Shape;16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5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6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6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3" name="Google Shape;63;p6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6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6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6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5" name="Google Shape;75;p6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6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6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6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6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6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3" name="Google Shape;83;p6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6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6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6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6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6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6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6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6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6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os objetos">
  <p:cSld name="1_Dos objeto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cabezado de sección">
  <p:cSld name="1_Encabezado de secció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37" name="Google Shape;37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2" name="Google Shape;42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8" name="Google Shape;48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4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hyperlink" Target="https://nodejs.org/en/download/prebuilt-installer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hyperlink" Target="https://nodejs.org/en/download/prebuilt-installer" TargetMode="External"/><Relationship Id="rId6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9.png"/><Relationship Id="rId6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26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Relationship Id="rId8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hyperlink" Target="https://nodejs.org/en/about/previous-releases" TargetMode="External"/><Relationship Id="rId6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715387250f_0_0"/>
          <p:cNvSpPr txBox="1"/>
          <p:nvPr/>
        </p:nvSpPr>
        <p:spPr>
          <a:xfrm>
            <a:off x="995425" y="2055150"/>
            <a:ext cx="102483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-CO" sz="48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Curso complementario Desarrollo de Back-end  con Node.js - MongoDB</a:t>
            </a:r>
            <a:endParaRPr b="1" i="0" sz="48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t/>
            </a:r>
            <a:endParaRPr b="1" i="0" sz="48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4" name="Google Shape;104;g3715387250f_0_0"/>
          <p:cNvSpPr txBox="1"/>
          <p:nvPr/>
        </p:nvSpPr>
        <p:spPr>
          <a:xfrm>
            <a:off x="5708229" y="4733550"/>
            <a:ext cx="574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CO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22810019-1</a:t>
            </a:r>
            <a:endParaRPr b="1" i="0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5" name="Google Shape;105;g3715387250f_0_0"/>
          <p:cNvSpPr txBox="1"/>
          <p:nvPr/>
        </p:nvSpPr>
        <p:spPr>
          <a:xfrm>
            <a:off x="840879" y="4733550"/>
            <a:ext cx="574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s-CO" sz="18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ING  - DIEGO CASALLAS</a:t>
            </a:r>
            <a:endParaRPr b="1" sz="180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oogle Shape;295;g20da37298f9_0_77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296" name="Google Shape;296;g20da37298f9_0_77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97" name="Google Shape;297;g20da37298f9_0_77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98" name="Google Shape;298;g20da37298f9_0_77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99" name="Google Shape;299;g20da37298f9_0_77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00" name="Google Shape;300;g20da37298f9_0_77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01" name="Google Shape;301;g20da37298f9_0_77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02" name="Google Shape;302;g20da37298f9_0_77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03" name="Google Shape;303;g20da37298f9_0_77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04" name="Google Shape;304;g20da37298f9_0_77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05" name="Google Shape;305;g20da37298f9_0_77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306" name="Google Shape;306;g20da37298f9_0_77"/>
          <p:cNvSpPr txBox="1"/>
          <p:nvPr/>
        </p:nvSpPr>
        <p:spPr>
          <a:xfrm>
            <a:off x="662537" y="318398"/>
            <a:ext cx="9453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NODE.JS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07" name="Google Shape;307;g20da37298f9_0_77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g20da37298f9_0_77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1568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g20da37298f9_0_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20da37298f9_0_77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tipo&#10;&#10;Descripción generada automáticamente" id="311" name="Google Shape;311;g20da37298f9_0_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00311" y="382209"/>
            <a:ext cx="1261875" cy="123139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20da37298f9_0_77"/>
          <p:cNvSpPr txBox="1"/>
          <p:nvPr/>
        </p:nvSpPr>
        <p:spPr>
          <a:xfrm>
            <a:off x="662525" y="968300"/>
            <a:ext cx="9453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Cómo instalar Node.js</a:t>
            </a:r>
            <a:endParaRPr b="1" i="0" sz="2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13" name="Google Shape;313;g20da37298f9_0_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8964" y="2169900"/>
            <a:ext cx="9452999" cy="3715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g20da37298f9_0_99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319" name="Google Shape;319;g20da37298f9_0_99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20" name="Google Shape;320;g20da37298f9_0_99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21" name="Google Shape;321;g20da37298f9_0_99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22" name="Google Shape;322;g20da37298f9_0_99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23" name="Google Shape;323;g20da37298f9_0_99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24" name="Google Shape;324;g20da37298f9_0_99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25" name="Google Shape;325;g20da37298f9_0_99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26" name="Google Shape;326;g20da37298f9_0_99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27" name="Google Shape;327;g20da37298f9_0_99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28" name="Google Shape;328;g20da37298f9_0_99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329" name="Google Shape;329;g20da37298f9_0_99"/>
          <p:cNvSpPr txBox="1"/>
          <p:nvPr/>
        </p:nvSpPr>
        <p:spPr>
          <a:xfrm>
            <a:off x="662537" y="318398"/>
            <a:ext cx="9453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NODE.JS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30" name="Google Shape;330;g20da37298f9_0_99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g20da37298f9_0_99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1568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g20da37298f9_0_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g20da37298f9_0_99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tipo&#10;&#10;Descripción generada automáticamente" id="334" name="Google Shape;334;g20da37298f9_0_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00311" y="382209"/>
            <a:ext cx="1261875" cy="123139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20da37298f9_0_99"/>
          <p:cNvSpPr txBox="1"/>
          <p:nvPr/>
        </p:nvSpPr>
        <p:spPr>
          <a:xfrm>
            <a:off x="662525" y="968300"/>
            <a:ext cx="94530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Cómo instalar Node.js</a:t>
            </a:r>
            <a:endParaRPr b="1" i="0" sz="2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Work Sans"/>
              <a:buChar char="●"/>
            </a:pPr>
            <a:r>
              <a:rPr b="0" i="0" lang="es-CO" sz="2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Descargar el instalador de Node.js desde </a:t>
            </a:r>
            <a:r>
              <a:rPr b="0" i="0" lang="es-CO" sz="2800" u="sng" cap="none" strike="noStrike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https://nodejs.org/en/download/prebuilt-installer</a:t>
            </a:r>
            <a:endParaRPr b="0" i="0" sz="2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Work Sans"/>
              <a:buChar char="●"/>
            </a:pPr>
            <a:r>
              <a:rPr b="0" i="0" lang="es-CO" sz="2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Ejecutar el instalador y seguir las instrucciones</a:t>
            </a:r>
            <a:endParaRPr b="0" i="0" sz="2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Work Sans"/>
              <a:buChar char="●"/>
            </a:pPr>
            <a:r>
              <a:rPr b="0" i="0" lang="es-CO" sz="2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Verificar que Node.js está instalado correctamente abriendo una terminal y escribiendo node -v</a:t>
            </a:r>
            <a:endParaRPr b="0" i="0" sz="2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g20da37298f9_0_121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341" name="Google Shape;341;g20da37298f9_0_121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42" name="Google Shape;342;g20da37298f9_0_121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43" name="Google Shape;343;g20da37298f9_0_121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44" name="Google Shape;344;g20da37298f9_0_121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45" name="Google Shape;345;g20da37298f9_0_121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46" name="Google Shape;346;g20da37298f9_0_121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47" name="Google Shape;347;g20da37298f9_0_121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48" name="Google Shape;348;g20da37298f9_0_121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49" name="Google Shape;349;g20da37298f9_0_121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50" name="Google Shape;350;g20da37298f9_0_121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351" name="Google Shape;351;g20da37298f9_0_121"/>
          <p:cNvSpPr txBox="1"/>
          <p:nvPr/>
        </p:nvSpPr>
        <p:spPr>
          <a:xfrm>
            <a:off x="662537" y="318398"/>
            <a:ext cx="9453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NODE.JS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52" name="Google Shape;352;g20da37298f9_0_121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20da37298f9_0_121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1568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4" name="Google Shape;354;g20da37298f9_0_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g20da37298f9_0_121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tipo&#10;&#10;Descripción generada automáticamente" id="356" name="Google Shape;356;g20da37298f9_0_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00311" y="382209"/>
            <a:ext cx="1261875" cy="123139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20da37298f9_0_121"/>
          <p:cNvSpPr txBox="1"/>
          <p:nvPr/>
        </p:nvSpPr>
        <p:spPr>
          <a:xfrm>
            <a:off x="662525" y="968300"/>
            <a:ext cx="9453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Cómo instalar Node.js</a:t>
            </a:r>
            <a:endParaRPr b="1" i="0" sz="2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Work Sans"/>
              <a:buChar char="●"/>
            </a:pPr>
            <a:r>
              <a:rPr b="0" i="0" lang="es-CO" sz="2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Descargar el instalador de Node.js desde </a:t>
            </a:r>
            <a:r>
              <a:rPr b="0" i="0" lang="es-CO" sz="2800" u="sng" cap="none" strike="noStrike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https://nodejs.org/en/download/prebuilt-installer</a:t>
            </a:r>
            <a:endParaRPr b="0" i="0" sz="2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58" name="Google Shape;358;g20da37298f9_0_1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01275" y="3425050"/>
            <a:ext cx="7353300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g20da37298f9_0_143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364" name="Google Shape;364;g20da37298f9_0_143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65" name="Google Shape;365;g20da37298f9_0_143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66" name="Google Shape;366;g20da37298f9_0_143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67" name="Google Shape;367;g20da37298f9_0_143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68" name="Google Shape;368;g20da37298f9_0_143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69" name="Google Shape;369;g20da37298f9_0_143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70" name="Google Shape;370;g20da37298f9_0_143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71" name="Google Shape;371;g20da37298f9_0_143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72" name="Google Shape;372;g20da37298f9_0_143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73" name="Google Shape;373;g20da37298f9_0_143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374" name="Google Shape;374;g20da37298f9_0_143"/>
          <p:cNvSpPr txBox="1"/>
          <p:nvPr/>
        </p:nvSpPr>
        <p:spPr>
          <a:xfrm>
            <a:off x="662537" y="318398"/>
            <a:ext cx="9453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NODE.JS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75" name="Google Shape;375;g20da37298f9_0_143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g20da37298f9_0_143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1568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7" name="Google Shape;377;g20da37298f9_0_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g20da37298f9_0_143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tipo&#10;&#10;Descripción generada automáticamente" id="379" name="Google Shape;379;g20da37298f9_0_1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00311" y="382209"/>
            <a:ext cx="1261875" cy="123139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20da37298f9_0_143"/>
          <p:cNvSpPr txBox="1"/>
          <p:nvPr/>
        </p:nvSpPr>
        <p:spPr>
          <a:xfrm>
            <a:off x="662525" y="968300"/>
            <a:ext cx="9453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Cómo instalar Node.js</a:t>
            </a:r>
            <a:endParaRPr b="1" i="0" sz="2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81" name="Google Shape;381;g20da37298f9_0_1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0738" y="2015000"/>
            <a:ext cx="3529117" cy="2248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20da37298f9_0_1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71397" y="2015003"/>
            <a:ext cx="3582228" cy="2248584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g20da37298f9_0_143"/>
          <p:cNvSpPr/>
          <p:nvPr/>
        </p:nvSpPr>
        <p:spPr>
          <a:xfrm>
            <a:off x="4446713" y="2767575"/>
            <a:ext cx="547800" cy="74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4" name="Google Shape;384;g20da37298f9_0_1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35025" y="4495770"/>
            <a:ext cx="4508004" cy="2192325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</p:spPr>
      </p:pic>
      <p:sp>
        <p:nvSpPr>
          <p:cNvPr id="385" name="Google Shape;385;g20da37298f9_0_143"/>
          <p:cNvSpPr/>
          <p:nvPr/>
        </p:nvSpPr>
        <p:spPr>
          <a:xfrm>
            <a:off x="1718038" y="5147050"/>
            <a:ext cx="547800" cy="74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g20da37298f9_0_170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391" name="Google Shape;391;g20da37298f9_0_170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92" name="Google Shape;392;g20da37298f9_0_170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93" name="Google Shape;393;g20da37298f9_0_170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94" name="Google Shape;394;g20da37298f9_0_170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95" name="Google Shape;395;g20da37298f9_0_170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96" name="Google Shape;396;g20da37298f9_0_170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97" name="Google Shape;397;g20da37298f9_0_170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98" name="Google Shape;398;g20da37298f9_0_170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99" name="Google Shape;399;g20da37298f9_0_170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00" name="Google Shape;400;g20da37298f9_0_170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401" name="Google Shape;401;g20da37298f9_0_170"/>
          <p:cNvSpPr txBox="1"/>
          <p:nvPr/>
        </p:nvSpPr>
        <p:spPr>
          <a:xfrm>
            <a:off x="662537" y="318398"/>
            <a:ext cx="9453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NODE.JS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02" name="Google Shape;402;g20da37298f9_0_170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g20da37298f9_0_170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1568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4" name="Google Shape;404;g20da37298f9_0_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g20da37298f9_0_170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tipo&#10;&#10;Descripción generada automáticamente" id="406" name="Google Shape;406;g20da37298f9_0_1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00311" y="382209"/>
            <a:ext cx="1261875" cy="123139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g20da37298f9_0_170"/>
          <p:cNvSpPr txBox="1"/>
          <p:nvPr/>
        </p:nvSpPr>
        <p:spPr>
          <a:xfrm>
            <a:off x="662525" y="968300"/>
            <a:ext cx="9453000" cy="22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Cómo instalar Node.js</a:t>
            </a:r>
            <a:endParaRPr b="1" i="0" sz="2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s-CO" sz="27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Esperamos que se descarguen las librerías necesarias</a:t>
            </a:r>
            <a:endParaRPr b="0" i="0" sz="27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s-CO" sz="27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Ejecutar la instrucción node -v</a:t>
            </a:r>
            <a:endParaRPr b="0" i="0" sz="27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08" name="Google Shape;408;g20da37298f9_0_1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90588" y="3997500"/>
            <a:ext cx="6396875" cy="18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Google Shape;413;g20da37298f9_0_199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414" name="Google Shape;414;g20da37298f9_0_199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15" name="Google Shape;415;g20da37298f9_0_199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16" name="Google Shape;416;g20da37298f9_0_199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17" name="Google Shape;417;g20da37298f9_0_199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18" name="Google Shape;418;g20da37298f9_0_199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19" name="Google Shape;419;g20da37298f9_0_199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20" name="Google Shape;420;g20da37298f9_0_199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21" name="Google Shape;421;g20da37298f9_0_199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22" name="Google Shape;422;g20da37298f9_0_199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23" name="Google Shape;423;g20da37298f9_0_199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424" name="Google Shape;424;g20da37298f9_0_199"/>
          <p:cNvSpPr txBox="1"/>
          <p:nvPr/>
        </p:nvSpPr>
        <p:spPr>
          <a:xfrm>
            <a:off x="662537" y="318398"/>
            <a:ext cx="9453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NODE.JS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25" name="Google Shape;425;g20da37298f9_0_199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g20da37298f9_0_199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1568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7" name="Google Shape;427;g20da37298f9_0_1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g20da37298f9_0_199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tipo&#10;&#10;Descripción generada automáticamente" id="429" name="Google Shape;429;g20da37298f9_0_1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00311" y="382209"/>
            <a:ext cx="1261875" cy="123139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g20da37298f9_0_199"/>
          <p:cNvSpPr txBox="1"/>
          <p:nvPr/>
        </p:nvSpPr>
        <p:spPr>
          <a:xfrm>
            <a:off x="662525" y="968300"/>
            <a:ext cx="94530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Ejemplo 1: Crear un servidor web simple</a:t>
            </a:r>
            <a:endParaRPr b="1" i="0" sz="2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31" name="Google Shape;431;g20da37298f9_0_1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3825" y="2224075"/>
            <a:ext cx="7571701" cy="36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Google Shape;436;g20da37298f9_0_230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437" name="Google Shape;437;g20da37298f9_0_230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38" name="Google Shape;438;g20da37298f9_0_230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39" name="Google Shape;439;g20da37298f9_0_230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40" name="Google Shape;440;g20da37298f9_0_230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41" name="Google Shape;441;g20da37298f9_0_230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42" name="Google Shape;442;g20da37298f9_0_230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43" name="Google Shape;443;g20da37298f9_0_230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44" name="Google Shape;444;g20da37298f9_0_230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45" name="Google Shape;445;g20da37298f9_0_230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46" name="Google Shape;446;g20da37298f9_0_230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447" name="Google Shape;447;g20da37298f9_0_230"/>
          <p:cNvSpPr txBox="1"/>
          <p:nvPr/>
        </p:nvSpPr>
        <p:spPr>
          <a:xfrm>
            <a:off x="662537" y="318398"/>
            <a:ext cx="9453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NODE.JS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48" name="Google Shape;448;g20da37298f9_0_230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g20da37298f9_0_230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1568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0" name="Google Shape;450;g20da37298f9_0_2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20da37298f9_0_230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tipo&#10;&#10;Descripción generada automáticamente" id="452" name="Google Shape;452;g20da37298f9_0_2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00311" y="382209"/>
            <a:ext cx="1261875" cy="123139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g20da37298f9_0_230"/>
          <p:cNvSpPr txBox="1"/>
          <p:nvPr/>
        </p:nvSpPr>
        <p:spPr>
          <a:xfrm>
            <a:off x="662525" y="968300"/>
            <a:ext cx="9453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Ejemplo 2: Leer un archivo</a:t>
            </a:r>
            <a:endParaRPr b="1" i="0" sz="2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54" name="Google Shape;454;g20da37298f9_0_2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76181" y="1904650"/>
            <a:ext cx="8443500" cy="3757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Google Shape;459;g20da37298f9_0_254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460" name="Google Shape;460;g20da37298f9_0_254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61" name="Google Shape;461;g20da37298f9_0_254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62" name="Google Shape;462;g20da37298f9_0_254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63" name="Google Shape;463;g20da37298f9_0_254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64" name="Google Shape;464;g20da37298f9_0_254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65" name="Google Shape;465;g20da37298f9_0_254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66" name="Google Shape;466;g20da37298f9_0_254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67" name="Google Shape;467;g20da37298f9_0_254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68" name="Google Shape;468;g20da37298f9_0_254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69" name="Google Shape;469;g20da37298f9_0_254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470" name="Google Shape;470;g20da37298f9_0_254"/>
          <p:cNvSpPr txBox="1"/>
          <p:nvPr/>
        </p:nvSpPr>
        <p:spPr>
          <a:xfrm>
            <a:off x="662537" y="318398"/>
            <a:ext cx="9453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NODE.JS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71" name="Google Shape;471;g20da37298f9_0_254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g20da37298f9_0_254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1568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3" name="Google Shape;473;g20da37298f9_0_2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g20da37298f9_0_254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tipo&#10;&#10;Descripción generada automáticamente" id="475" name="Google Shape;475;g20da37298f9_0_2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00311" y="382209"/>
            <a:ext cx="1261875" cy="123139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g20da37298f9_0_254"/>
          <p:cNvSpPr txBox="1"/>
          <p:nvPr/>
        </p:nvSpPr>
        <p:spPr>
          <a:xfrm>
            <a:off x="662525" y="968300"/>
            <a:ext cx="9453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Ejemplo 3: Crear un módulo</a:t>
            </a:r>
            <a:endParaRPr b="1" i="0" sz="2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77" name="Google Shape;477;g20da37298f9_0_2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64580" y="1613599"/>
            <a:ext cx="7802819" cy="2051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g20da37298f9_0_2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64575" y="3812621"/>
            <a:ext cx="7802821" cy="2730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3" name="Google Shape;483;g20da37298f9_0_278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484" name="Google Shape;484;g20da37298f9_0_278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85" name="Google Shape;485;g20da37298f9_0_278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86" name="Google Shape;486;g20da37298f9_0_278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87" name="Google Shape;487;g20da37298f9_0_278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88" name="Google Shape;488;g20da37298f9_0_278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89" name="Google Shape;489;g20da37298f9_0_278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90" name="Google Shape;490;g20da37298f9_0_278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91" name="Google Shape;491;g20da37298f9_0_278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92" name="Google Shape;492;g20da37298f9_0_278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93" name="Google Shape;493;g20da37298f9_0_278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494" name="Google Shape;494;g20da37298f9_0_278"/>
          <p:cNvSpPr txBox="1"/>
          <p:nvPr/>
        </p:nvSpPr>
        <p:spPr>
          <a:xfrm>
            <a:off x="662537" y="318398"/>
            <a:ext cx="9453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NODE.JS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95" name="Google Shape;495;g20da37298f9_0_278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g20da37298f9_0_278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1568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7" name="Google Shape;497;g20da37298f9_0_2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20da37298f9_0_278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tipo&#10;&#10;Descripción generada automáticamente" id="499" name="Google Shape;499;g20da37298f9_0_2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00311" y="382209"/>
            <a:ext cx="1261875" cy="1231395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g20da37298f9_0_278"/>
          <p:cNvSpPr txBox="1"/>
          <p:nvPr/>
        </p:nvSpPr>
        <p:spPr>
          <a:xfrm>
            <a:off x="662525" y="968300"/>
            <a:ext cx="7892400" cy="4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Conclusión</a:t>
            </a:r>
            <a:endParaRPr b="1" i="0" sz="2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ork Sans"/>
              <a:buChar char="●"/>
            </a:pPr>
            <a:r>
              <a:rPr b="0" i="0" lang="es-CO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Node.js es una herramienta poderosa y versátil que se puede utilizar para crear una amplia variedad de aplicaciones.</a:t>
            </a:r>
            <a:endParaRPr b="0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ork Sans"/>
              <a:buChar char="●"/>
            </a:pPr>
            <a:r>
              <a:rPr b="0" i="0" lang="es-CO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Es fácil de aprender y usar, y tiene una gran comunidad de desarrolladores.</a:t>
            </a:r>
            <a:endParaRPr b="0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ork Sans"/>
              <a:buChar char="●"/>
            </a:pPr>
            <a:r>
              <a:rPr b="0" i="0" lang="es-CO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Si estás buscando una nueva tecnología para aprender, Node.js es una excelente opción.</a:t>
            </a:r>
            <a:endParaRPr b="0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01" name="Google Shape;501;g20da37298f9_0_2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79316" y="2134600"/>
            <a:ext cx="3526280" cy="45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Google Shape;506;g20da37298f9_0_380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507" name="Google Shape;507;g20da37298f9_0_380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08" name="Google Shape;508;g20da37298f9_0_380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09" name="Google Shape;509;g20da37298f9_0_380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10" name="Google Shape;510;g20da37298f9_0_380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11" name="Google Shape;511;g20da37298f9_0_380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12" name="Google Shape;512;g20da37298f9_0_380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13" name="Google Shape;513;g20da37298f9_0_380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14" name="Google Shape;514;g20da37298f9_0_380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15" name="Google Shape;515;g20da37298f9_0_380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16" name="Google Shape;516;g20da37298f9_0_380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517" name="Google Shape;517;g20da37298f9_0_380"/>
          <p:cNvSpPr txBox="1"/>
          <p:nvPr/>
        </p:nvSpPr>
        <p:spPr>
          <a:xfrm>
            <a:off x="662537" y="318398"/>
            <a:ext cx="9453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NODE.JS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18" name="Google Shape;518;g20da37298f9_0_380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g20da37298f9_0_380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1568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0" name="Google Shape;520;g20da37298f9_0_3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g20da37298f9_0_380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tipo&#10;&#10;Descripción generada automáticamente" id="522" name="Google Shape;522;g20da37298f9_0_3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00311" y="382209"/>
            <a:ext cx="1261875" cy="123139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g20da37298f9_0_380"/>
          <p:cNvSpPr txBox="1"/>
          <p:nvPr/>
        </p:nvSpPr>
        <p:spPr>
          <a:xfrm>
            <a:off x="662525" y="968300"/>
            <a:ext cx="94530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Actividad</a:t>
            </a:r>
            <a:endParaRPr b="1" i="0" sz="2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s-CO" sz="26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Ejercicio 1:</a:t>
            </a:r>
            <a:r>
              <a:rPr b="0" i="0" lang="es-CO" sz="27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b="0" i="0" lang="es-CO" sz="25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Leer un archivo y mostrar su contenido</a:t>
            </a:r>
            <a:endParaRPr b="0" i="0" sz="25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CO" sz="25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Descripción: Este ejercicio consiste en leer el contenido de un archivo de texto y mostrarlo en la consola.</a:t>
            </a:r>
            <a:endParaRPr b="0" i="0" sz="25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Hacer uso: </a:t>
            </a:r>
            <a:endParaRPr b="0" i="0" sz="23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24" name="Google Shape;524;g20da37298f9_0_3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94066" y="3927000"/>
            <a:ext cx="5589925" cy="22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"/>
          <p:cNvSpPr txBox="1"/>
          <p:nvPr/>
        </p:nvSpPr>
        <p:spPr>
          <a:xfrm>
            <a:off x="1232064" y="810192"/>
            <a:ext cx="3372132" cy="6667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rPr b="1" i="0" lang="es-CO" sz="3733" u="none" cap="none" strike="noStrike">
                <a:solidFill>
                  <a:srgbClr val="00324D"/>
                </a:solidFill>
                <a:latin typeface="Work Sans"/>
                <a:ea typeface="Work Sans"/>
                <a:cs typeface="Work Sans"/>
                <a:sym typeface="Work Sans"/>
              </a:rPr>
              <a:t>CONTENIDO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7"/>
          <p:cNvSpPr/>
          <p:nvPr/>
        </p:nvSpPr>
        <p:spPr>
          <a:xfrm>
            <a:off x="1373075" y="1483546"/>
            <a:ext cx="1698928" cy="60959"/>
          </a:xfrm>
          <a:prstGeom prst="rect">
            <a:avLst/>
          </a:prstGeom>
          <a:solidFill>
            <a:srgbClr val="82DE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9A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7"/>
          <p:cNvSpPr txBox="1"/>
          <p:nvPr/>
        </p:nvSpPr>
        <p:spPr>
          <a:xfrm>
            <a:off x="1267452" y="461057"/>
            <a:ext cx="2234505" cy="5027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rPr b="0" i="0" lang="es-CO" sz="2667" u="none" cap="none" strike="noStrike">
                <a:solidFill>
                  <a:srgbClr val="00324D"/>
                </a:solidFill>
                <a:latin typeface="Work Sans"/>
                <a:ea typeface="Work Sans"/>
                <a:cs typeface="Work Sans"/>
                <a:sym typeface="Work Sans"/>
              </a:rPr>
              <a:t>TABLA 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4" name="Google Shape;114;p7"/>
          <p:cNvCxnSpPr/>
          <p:nvPr/>
        </p:nvCxnSpPr>
        <p:spPr>
          <a:xfrm>
            <a:off x="415047" y="6473523"/>
            <a:ext cx="11413788" cy="0"/>
          </a:xfrm>
          <a:prstGeom prst="straightConnector1">
            <a:avLst/>
          </a:prstGeom>
          <a:noFill/>
          <a:ln cap="flat" cmpd="sng" w="12700">
            <a:solidFill>
              <a:srgbClr val="39A9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0000" sy="1000">
              <a:srgbClr val="000000"/>
            </a:outerShdw>
          </a:effectLst>
        </p:spPr>
      </p:cxnSp>
      <p:grpSp>
        <p:nvGrpSpPr>
          <p:cNvPr id="115" name="Google Shape;115;p7"/>
          <p:cNvGrpSpPr/>
          <p:nvPr/>
        </p:nvGrpSpPr>
        <p:grpSpPr>
          <a:xfrm>
            <a:off x="233911" y="72255"/>
            <a:ext cx="266743" cy="528011"/>
            <a:chOff x="141693" y="266421"/>
            <a:chExt cx="287374" cy="396008"/>
          </a:xfrm>
        </p:grpSpPr>
        <p:cxnSp>
          <p:nvCxnSpPr>
            <p:cNvPr id="116" name="Google Shape;116;p7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17" name="Google Shape;117;p7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18" name="Google Shape;118;p7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19" name="Google Shape;119;p7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20" name="Google Shape;120;p7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21" name="Google Shape;121;p7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22" name="Google Shape;122;p7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23" name="Google Shape;123;p7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24" name="Google Shape;124;p7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25" name="Google Shape;125;p7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126" name="Google Shape;126;p7"/>
          <p:cNvSpPr/>
          <p:nvPr/>
        </p:nvSpPr>
        <p:spPr>
          <a:xfrm>
            <a:off x="4806700" y="1958300"/>
            <a:ext cx="4101600" cy="381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b="0" i="0" lang="es-CO" sz="1867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NODE.JS</a:t>
            </a:r>
            <a:endParaRPr b="0" i="0" sz="1867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7" name="Google Shape;127;p7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0326" y="1757247"/>
            <a:ext cx="788965" cy="783309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29" name="Google Shape;129;p7"/>
          <p:cNvSpPr/>
          <p:nvPr/>
        </p:nvSpPr>
        <p:spPr>
          <a:xfrm>
            <a:off x="3882912" y="1701096"/>
            <a:ext cx="923700" cy="895500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7"/>
          <p:cNvSpPr/>
          <p:nvPr/>
        </p:nvSpPr>
        <p:spPr>
          <a:xfrm>
            <a:off x="3994272" y="1798390"/>
            <a:ext cx="701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tipo&#10;&#10;Descripción generada automáticamente" id="131" name="Google Shape;13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47299" y="469709"/>
            <a:ext cx="1261875" cy="1231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g20da37298f9_0_409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530" name="Google Shape;530;g20da37298f9_0_409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31" name="Google Shape;531;g20da37298f9_0_409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32" name="Google Shape;532;g20da37298f9_0_409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33" name="Google Shape;533;g20da37298f9_0_409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34" name="Google Shape;534;g20da37298f9_0_409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35" name="Google Shape;535;g20da37298f9_0_409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36" name="Google Shape;536;g20da37298f9_0_409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37" name="Google Shape;537;g20da37298f9_0_409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38" name="Google Shape;538;g20da37298f9_0_409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39" name="Google Shape;539;g20da37298f9_0_409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540" name="Google Shape;540;g20da37298f9_0_409"/>
          <p:cNvSpPr txBox="1"/>
          <p:nvPr/>
        </p:nvSpPr>
        <p:spPr>
          <a:xfrm>
            <a:off x="662537" y="318398"/>
            <a:ext cx="9453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NODE.JS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41" name="Google Shape;541;g20da37298f9_0_409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g20da37298f9_0_409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1568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3" name="Google Shape;543;g20da37298f9_0_4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g20da37298f9_0_409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tipo&#10;&#10;Descripción generada automáticamente" id="545" name="Google Shape;545;g20da37298f9_0_4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00311" y="382209"/>
            <a:ext cx="1261875" cy="123139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g20da37298f9_0_409"/>
          <p:cNvSpPr txBox="1"/>
          <p:nvPr/>
        </p:nvSpPr>
        <p:spPr>
          <a:xfrm>
            <a:off x="662525" y="968300"/>
            <a:ext cx="9453000" cy="5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Actividad</a:t>
            </a:r>
            <a:endParaRPr b="1" i="0" sz="2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Explicación:</a:t>
            </a:r>
            <a:endParaRPr b="1" i="0" sz="25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25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Este ejercicio lee el contenido del archivo (archivo.txt) y lo imprime en la consola. Utiliza el módulo fs de Node.js para leer archivos. La función fs.readFile() toma tres argumentos:</a:t>
            </a:r>
            <a:endParaRPr b="0" i="0" sz="25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s-CO" sz="21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archivo</a:t>
            </a:r>
            <a:r>
              <a:rPr b="0" i="0" lang="es-CO" sz="21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: La ruta del archivo que se desea leer.</a:t>
            </a:r>
            <a:endParaRPr b="0" i="0" sz="21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s-CO" sz="21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encoding:</a:t>
            </a:r>
            <a:r>
              <a:rPr b="0" i="0" lang="es-CO" sz="21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La codificación del archivo. En este caso, se utiliza utf8 para leer el archivo como texto plano.</a:t>
            </a:r>
            <a:endParaRPr b="0" i="0" sz="21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s-CO" sz="21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callback:</a:t>
            </a:r>
            <a:r>
              <a:rPr b="0" i="0" lang="es-CO" sz="21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Una función que se llamará cuando se haya leído el archivo. La función recibe dos argumentos:</a:t>
            </a:r>
            <a:endParaRPr b="0" i="0" sz="21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-CO" sz="21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err: Un objeto de error si se produjo un error al leer el archivo.</a:t>
            </a:r>
            <a:endParaRPr b="0" i="0" sz="21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-CO" sz="21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data: El contenido del archivo como una cadena de texto</a:t>
            </a:r>
            <a:endParaRPr b="1" i="0" sz="21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1" name="Google Shape;551;g20da37298f9_0_454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552" name="Google Shape;552;g20da37298f9_0_454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53" name="Google Shape;553;g20da37298f9_0_454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54" name="Google Shape;554;g20da37298f9_0_454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55" name="Google Shape;555;g20da37298f9_0_454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56" name="Google Shape;556;g20da37298f9_0_454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57" name="Google Shape;557;g20da37298f9_0_454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58" name="Google Shape;558;g20da37298f9_0_454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59" name="Google Shape;559;g20da37298f9_0_454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60" name="Google Shape;560;g20da37298f9_0_454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61" name="Google Shape;561;g20da37298f9_0_454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562" name="Google Shape;562;g20da37298f9_0_454"/>
          <p:cNvSpPr txBox="1"/>
          <p:nvPr/>
        </p:nvSpPr>
        <p:spPr>
          <a:xfrm>
            <a:off x="662537" y="318398"/>
            <a:ext cx="9453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NODE.JS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63" name="Google Shape;563;g20da37298f9_0_454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g20da37298f9_0_454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1568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5" name="Google Shape;565;g20da37298f9_0_4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g20da37298f9_0_454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tipo&#10;&#10;Descripción generada automáticamente" id="567" name="Google Shape;567;g20da37298f9_0_4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00311" y="382209"/>
            <a:ext cx="1261875" cy="123139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g20da37298f9_0_454"/>
          <p:cNvSpPr txBox="1"/>
          <p:nvPr/>
        </p:nvSpPr>
        <p:spPr>
          <a:xfrm>
            <a:off x="662525" y="968300"/>
            <a:ext cx="94530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Actividad</a:t>
            </a:r>
            <a:endParaRPr b="1" i="0" sz="2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s-CO" sz="26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Ejercicio 2:</a:t>
            </a:r>
            <a:r>
              <a:rPr b="0" i="0" lang="es-CO" sz="27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b="0" i="0" lang="es-CO" sz="25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Escribir contenido en un archivo de texto</a:t>
            </a:r>
            <a:endParaRPr b="0" i="0" sz="25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Hacer uso: </a:t>
            </a:r>
            <a:endParaRPr b="0" i="0" sz="23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69" name="Google Shape;569;g20da37298f9_0_4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32500" y="2954900"/>
            <a:ext cx="6934225" cy="346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4" name="Google Shape;574;g20da37298f9_0_477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575" name="Google Shape;575;g20da37298f9_0_477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76" name="Google Shape;576;g20da37298f9_0_477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77" name="Google Shape;577;g20da37298f9_0_477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78" name="Google Shape;578;g20da37298f9_0_477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79" name="Google Shape;579;g20da37298f9_0_477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80" name="Google Shape;580;g20da37298f9_0_477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81" name="Google Shape;581;g20da37298f9_0_477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82" name="Google Shape;582;g20da37298f9_0_477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83" name="Google Shape;583;g20da37298f9_0_477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84" name="Google Shape;584;g20da37298f9_0_477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585" name="Google Shape;585;g20da37298f9_0_477"/>
          <p:cNvSpPr txBox="1"/>
          <p:nvPr/>
        </p:nvSpPr>
        <p:spPr>
          <a:xfrm>
            <a:off x="662537" y="318398"/>
            <a:ext cx="9453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NODE.JS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86" name="Google Shape;586;g20da37298f9_0_477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g20da37298f9_0_477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1568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8" name="Google Shape;588;g20da37298f9_0_4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g20da37298f9_0_477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tipo&#10;&#10;Descripción generada automáticamente" id="590" name="Google Shape;590;g20da37298f9_0_4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00311" y="382209"/>
            <a:ext cx="1261875" cy="123139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g20da37298f9_0_477"/>
          <p:cNvSpPr txBox="1"/>
          <p:nvPr/>
        </p:nvSpPr>
        <p:spPr>
          <a:xfrm>
            <a:off x="662525" y="968300"/>
            <a:ext cx="9453000" cy="5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Actividad</a:t>
            </a:r>
            <a:endParaRPr b="1" i="0" sz="2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Explicación:</a:t>
            </a:r>
            <a:endParaRPr b="1" i="0" sz="25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CO" sz="25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Este ejercicio escribe el contenido ¡Hola mundo desde Node.js! en el archivo archivo.txt. Utiliza el módulo fs de Node.js para escribir archivos. La función fs.writeFile() toma cuatro argumentos:</a:t>
            </a:r>
            <a:endParaRPr b="0" i="0" sz="25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s-CO" sz="21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archivo: </a:t>
            </a:r>
            <a:r>
              <a:rPr b="0" i="0" lang="es-CO" sz="21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La ruta del archivo en el que se desea escribir.</a:t>
            </a:r>
            <a:endParaRPr b="0" i="0" sz="21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s-CO" sz="21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contenido:</a:t>
            </a:r>
            <a:r>
              <a:rPr b="0" i="0" lang="es-CO" sz="21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El contenido que se desea escribir en el archivo.</a:t>
            </a:r>
            <a:endParaRPr b="0" i="0" sz="21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s-CO" sz="21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encoding:</a:t>
            </a:r>
            <a:r>
              <a:rPr b="0" i="0" lang="es-CO" sz="21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La codificación del archivo. En este caso, se utiliza utf8 para escribir el archivo como texto plano.</a:t>
            </a:r>
            <a:endParaRPr b="0" i="0" sz="21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s-CO" sz="21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callback:</a:t>
            </a:r>
            <a:r>
              <a:rPr b="0" i="0" lang="es-CO" sz="21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Una función que se llamará cuando se haya escrito el archivo. La función recibe un argumento:</a:t>
            </a:r>
            <a:endParaRPr b="0" i="0" sz="21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s-CO" sz="21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err: </a:t>
            </a:r>
            <a:r>
              <a:rPr b="0" i="0" lang="es-CO" sz="21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Un objeto de error si se produjo un error al escribir el archivo.</a:t>
            </a:r>
            <a:endParaRPr b="0" i="0" sz="21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6" name="Google Shape;596;g20da37298f9_0_498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597" name="Google Shape;597;g20da37298f9_0_498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98" name="Google Shape;598;g20da37298f9_0_498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99" name="Google Shape;599;g20da37298f9_0_498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00" name="Google Shape;600;g20da37298f9_0_498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01" name="Google Shape;601;g20da37298f9_0_498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02" name="Google Shape;602;g20da37298f9_0_498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03" name="Google Shape;603;g20da37298f9_0_498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04" name="Google Shape;604;g20da37298f9_0_498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05" name="Google Shape;605;g20da37298f9_0_498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06" name="Google Shape;606;g20da37298f9_0_498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607" name="Google Shape;607;g20da37298f9_0_498"/>
          <p:cNvSpPr txBox="1"/>
          <p:nvPr/>
        </p:nvSpPr>
        <p:spPr>
          <a:xfrm>
            <a:off x="662537" y="318398"/>
            <a:ext cx="9453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NODE.JS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08" name="Google Shape;608;g20da37298f9_0_498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g20da37298f9_0_498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1568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0" name="Google Shape;610;g20da37298f9_0_4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g20da37298f9_0_498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tipo&#10;&#10;Descripción generada automáticamente" id="612" name="Google Shape;612;g20da37298f9_0_4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00311" y="382209"/>
            <a:ext cx="1261875" cy="1231395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g20da37298f9_0_498"/>
          <p:cNvSpPr txBox="1"/>
          <p:nvPr/>
        </p:nvSpPr>
        <p:spPr>
          <a:xfrm>
            <a:off x="662525" y="968300"/>
            <a:ext cx="94530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Actividad</a:t>
            </a:r>
            <a:endParaRPr b="1" i="0" sz="2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s-CO" sz="26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Ejercicio 2:</a:t>
            </a:r>
            <a:r>
              <a:rPr b="0" i="0" lang="es-CO" sz="27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b="0" i="0" lang="es-CO" sz="25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Leer, mostrar  y agregar  contenido de un archivo JSON</a:t>
            </a:r>
            <a:endParaRPr b="0" i="0" sz="25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Hacer uso: </a:t>
            </a:r>
            <a:endParaRPr b="0" i="0" sz="23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614" name="Google Shape;614;g20da37298f9_0_4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19450" y="2954912"/>
            <a:ext cx="7249350" cy="221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g3715387250f_0_96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620" name="Google Shape;620;g3715387250f_0_96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21" name="Google Shape;621;g3715387250f_0_96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22" name="Google Shape;622;g3715387250f_0_96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23" name="Google Shape;623;g3715387250f_0_96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24" name="Google Shape;624;g3715387250f_0_96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25" name="Google Shape;625;g3715387250f_0_96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26" name="Google Shape;626;g3715387250f_0_96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27" name="Google Shape;627;g3715387250f_0_96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28" name="Google Shape;628;g3715387250f_0_96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29" name="Google Shape;629;g3715387250f_0_96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630" name="Google Shape;630;g3715387250f_0_96"/>
          <p:cNvSpPr txBox="1"/>
          <p:nvPr/>
        </p:nvSpPr>
        <p:spPr>
          <a:xfrm>
            <a:off x="662537" y="318398"/>
            <a:ext cx="9453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NODE.JS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31" name="Google Shape;631;g3715387250f_0_96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g3715387250f_0_96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157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3" name="Google Shape;633;g3715387250f_0_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g3715387250f_0_96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tipo&#10;&#10;Descripción generada automáticamente" id="635" name="Google Shape;635;g3715387250f_0_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00311" y="382209"/>
            <a:ext cx="1261875" cy="123139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g3715387250f_0_96"/>
          <p:cNvSpPr txBox="1"/>
          <p:nvPr/>
        </p:nvSpPr>
        <p:spPr>
          <a:xfrm>
            <a:off x="662525" y="968300"/>
            <a:ext cx="94530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-CO" sz="2800">
                <a:latin typeface="Work Sans"/>
                <a:ea typeface="Work Sans"/>
                <a:cs typeface="Work Sans"/>
                <a:sym typeface="Work Sans"/>
              </a:rPr>
              <a:t>Ejecución </a:t>
            </a:r>
            <a:endParaRPr b="1" i="0" sz="2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sz="2600">
              <a:latin typeface="Work Sans"/>
              <a:ea typeface="Work Sans"/>
              <a:cs typeface="Work Sans"/>
              <a:sym typeface="Work Sans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Work Sans"/>
              <a:buAutoNum type="arabicPeriod"/>
            </a:pPr>
            <a:r>
              <a:rPr lang="es-CO" sz="2600">
                <a:latin typeface="Work Sans"/>
                <a:ea typeface="Work Sans"/>
                <a:cs typeface="Work Sans"/>
                <a:sym typeface="Work Sans"/>
              </a:rPr>
              <a:t>La ejecución de los archivos se realiza:</a:t>
            </a:r>
            <a:endParaRPr sz="2600">
              <a:latin typeface="Work Sans"/>
              <a:ea typeface="Work Sans"/>
              <a:cs typeface="Work Sans"/>
              <a:sym typeface="Work Sans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Work Sans"/>
              <a:buChar char="○"/>
            </a:pPr>
            <a:r>
              <a:rPr lang="es-CO" sz="2600">
                <a:latin typeface="Work Sans"/>
                <a:ea typeface="Work Sans"/>
                <a:cs typeface="Work Sans"/>
                <a:sym typeface="Work Sans"/>
              </a:rPr>
              <a:t>llamando la ruta del archivo </a:t>
            </a:r>
            <a:endParaRPr sz="2600">
              <a:latin typeface="Work Sans"/>
              <a:ea typeface="Work Sans"/>
              <a:cs typeface="Work Sans"/>
              <a:sym typeface="Work Sans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Work Sans"/>
              <a:buChar char="○"/>
            </a:pPr>
            <a:r>
              <a:rPr lang="es-CO" sz="2600">
                <a:highlight>
                  <a:schemeClr val="accent4"/>
                </a:highlight>
                <a:latin typeface="Work Sans"/>
                <a:ea typeface="Work Sans"/>
                <a:cs typeface="Work Sans"/>
                <a:sym typeface="Work Sans"/>
              </a:rPr>
              <a:t>node “nombre del archivo”</a:t>
            </a:r>
            <a:endParaRPr sz="2600">
              <a:highlight>
                <a:schemeClr val="accent4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600">
                <a:latin typeface="Work Sans"/>
                <a:ea typeface="Work Sans"/>
                <a:cs typeface="Work Sans"/>
                <a:sym typeface="Work Sans"/>
              </a:rPr>
              <a:t>Ejemplo</a:t>
            </a:r>
            <a:r>
              <a:rPr b="1" lang="es-CO" sz="2600">
                <a:highlight>
                  <a:schemeClr val="accent4"/>
                </a:highlight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b="1" sz="2600">
              <a:highlight>
                <a:schemeClr val="accent4"/>
              </a:highlight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637" name="Google Shape;637;g3715387250f_0_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5900" y="5001575"/>
            <a:ext cx="45529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g3715387250f_0_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675" y="3549200"/>
            <a:ext cx="3771900" cy="10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g3715387250f_0_96"/>
          <p:cNvSpPr/>
          <p:nvPr/>
        </p:nvSpPr>
        <p:spPr>
          <a:xfrm>
            <a:off x="2892125" y="4806188"/>
            <a:ext cx="1696800" cy="8484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4" name="Google Shape;644;g3715387250f_0_123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645" name="Google Shape;645;g3715387250f_0_123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46" name="Google Shape;646;g3715387250f_0_123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47" name="Google Shape;647;g3715387250f_0_123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48" name="Google Shape;648;g3715387250f_0_123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49" name="Google Shape;649;g3715387250f_0_123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50" name="Google Shape;650;g3715387250f_0_123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51" name="Google Shape;651;g3715387250f_0_123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52" name="Google Shape;652;g3715387250f_0_123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53" name="Google Shape;653;g3715387250f_0_123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54" name="Google Shape;654;g3715387250f_0_123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655" name="Google Shape;655;g3715387250f_0_123"/>
          <p:cNvSpPr txBox="1"/>
          <p:nvPr/>
        </p:nvSpPr>
        <p:spPr>
          <a:xfrm>
            <a:off x="662537" y="318398"/>
            <a:ext cx="9453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NODE.JS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56" name="Google Shape;656;g3715387250f_0_123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g3715387250f_0_123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157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8" name="Google Shape;658;g3715387250f_0_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g3715387250f_0_123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tipo&#10;&#10;Descripción generada automáticamente" id="660" name="Google Shape;660;g3715387250f_0_1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00311" y="382209"/>
            <a:ext cx="1261875" cy="1231395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g3715387250f_0_123"/>
          <p:cNvSpPr txBox="1"/>
          <p:nvPr/>
        </p:nvSpPr>
        <p:spPr>
          <a:xfrm>
            <a:off x="662525" y="968300"/>
            <a:ext cx="94530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-CO" sz="2800">
                <a:latin typeface="Work Sans"/>
                <a:ea typeface="Work Sans"/>
                <a:cs typeface="Work Sans"/>
                <a:sym typeface="Work Sans"/>
              </a:rPr>
              <a:t>Ejecución </a:t>
            </a:r>
            <a:endParaRPr b="1" i="0" sz="2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sz="26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600">
                <a:latin typeface="Work Sans"/>
                <a:ea typeface="Work Sans"/>
                <a:cs typeface="Work Sans"/>
                <a:sym typeface="Work Sans"/>
              </a:rPr>
              <a:t>2. Ajustar el archivo (example_one.js) y agregar lo siguiente. </a:t>
            </a:r>
            <a:endParaRPr sz="26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600"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sz="26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600">
                <a:latin typeface="Work Sans"/>
                <a:ea typeface="Work Sans"/>
                <a:cs typeface="Work Sans"/>
                <a:sym typeface="Work Sans"/>
              </a:rPr>
              <a:t>3. Ejecutar nuevamente  </a:t>
            </a:r>
            <a:endParaRPr sz="26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662" name="Google Shape;662;g3715387250f_0_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9368" y="2689123"/>
            <a:ext cx="5509707" cy="147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g3715387250f_0_1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2825" y="3089650"/>
            <a:ext cx="3771900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g3715387250f_0_1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47475" y="5221600"/>
            <a:ext cx="4552950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g3715387250f_0_123"/>
          <p:cNvSpPr/>
          <p:nvPr/>
        </p:nvSpPr>
        <p:spPr>
          <a:xfrm>
            <a:off x="2043700" y="5026213"/>
            <a:ext cx="1696800" cy="8484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g3715387250f_0_123"/>
          <p:cNvSpPr/>
          <p:nvPr/>
        </p:nvSpPr>
        <p:spPr>
          <a:xfrm>
            <a:off x="2043700" y="5940613"/>
            <a:ext cx="1696800" cy="8484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Calibri"/>
                <a:ea typeface="Calibri"/>
                <a:cs typeface="Calibri"/>
                <a:sym typeface="Calibri"/>
              </a:rPr>
              <a:t>RESPUESTA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7" name="Google Shape;667;g3715387250f_0_1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47475" y="6198125"/>
            <a:ext cx="2371725" cy="3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Descripción generada automáticamente" id="672" name="Google Shape;67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g1ff8eb8de00_0_223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137" name="Google Shape;137;g1ff8eb8de00_0_223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38" name="Google Shape;138;g1ff8eb8de00_0_223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39" name="Google Shape;139;g1ff8eb8de00_0_223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40" name="Google Shape;140;g1ff8eb8de00_0_223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41" name="Google Shape;141;g1ff8eb8de00_0_223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42" name="Google Shape;142;g1ff8eb8de00_0_223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43" name="Google Shape;143;g1ff8eb8de00_0_223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44" name="Google Shape;144;g1ff8eb8de00_0_223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45" name="Google Shape;145;g1ff8eb8de00_0_223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46" name="Google Shape;146;g1ff8eb8de00_0_223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147" name="Google Shape;147;g1ff8eb8de00_0_223"/>
          <p:cNvSpPr txBox="1"/>
          <p:nvPr/>
        </p:nvSpPr>
        <p:spPr>
          <a:xfrm>
            <a:off x="662537" y="318398"/>
            <a:ext cx="9453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NODE.JS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8" name="Google Shape;148;g1ff8eb8de00_0_223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1ff8eb8de00_0_223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1568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g1ff8eb8de00_0_2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1ff8eb8de00_0_223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tipo&#10;&#10;Descripción generada automáticamente" id="152" name="Google Shape;152;g1ff8eb8de00_0_2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00311" y="382209"/>
            <a:ext cx="1261875" cy="1231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1ff8eb8de00_0_2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21916" y="910198"/>
            <a:ext cx="5588301" cy="55883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1ff8eb8de00_0_223"/>
          <p:cNvSpPr txBox="1"/>
          <p:nvPr/>
        </p:nvSpPr>
        <p:spPr>
          <a:xfrm>
            <a:off x="662525" y="1690150"/>
            <a:ext cx="5205600" cy="4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CO" sz="2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En esta presentación, vamos a ver una introducción a Node.js y la librería Express para crear APIs REST. </a:t>
            </a:r>
            <a:endParaRPr b="0" i="0" sz="2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CO" sz="2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Veremos los pasos para crear una API REST, así como un ejemplo práctico</a:t>
            </a:r>
            <a:r>
              <a:rPr b="0" i="0" lang="es-CO" sz="30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b="0" i="0" sz="30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g20da37298f9_0_7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160" name="Google Shape;160;g20da37298f9_0_7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61" name="Google Shape;161;g20da37298f9_0_7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62" name="Google Shape;162;g20da37298f9_0_7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63" name="Google Shape;163;g20da37298f9_0_7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64" name="Google Shape;164;g20da37298f9_0_7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65" name="Google Shape;165;g20da37298f9_0_7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66" name="Google Shape;166;g20da37298f9_0_7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67" name="Google Shape;167;g20da37298f9_0_7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68" name="Google Shape;168;g20da37298f9_0_7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69" name="Google Shape;169;g20da37298f9_0_7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170" name="Google Shape;170;g20da37298f9_0_7"/>
          <p:cNvSpPr txBox="1"/>
          <p:nvPr/>
        </p:nvSpPr>
        <p:spPr>
          <a:xfrm>
            <a:off x="662537" y="318398"/>
            <a:ext cx="9453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NODE.JS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71" name="Google Shape;171;g20da37298f9_0_7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20da37298f9_0_7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1568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g20da37298f9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20da37298f9_0_7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tipo&#10;&#10;Descripción generada automáticamente" id="175" name="Google Shape;175;g20da37298f9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00311" y="382209"/>
            <a:ext cx="1261875" cy="123139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20da37298f9_0_7"/>
          <p:cNvSpPr txBox="1"/>
          <p:nvPr/>
        </p:nvSpPr>
        <p:spPr>
          <a:xfrm>
            <a:off x="662525" y="968300"/>
            <a:ext cx="9785100" cy="3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¿Qué es Node.js?</a:t>
            </a:r>
            <a:endParaRPr b="1" i="0" sz="2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Work Sans"/>
              <a:buChar char="●"/>
            </a:pPr>
            <a:r>
              <a:rPr b="0" i="0" lang="es-CO" sz="25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Un entorno de ejecución de JavaScript de código abierto</a:t>
            </a:r>
            <a:endParaRPr b="0" i="0" sz="25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Work Sans"/>
              <a:buChar char="●"/>
            </a:pPr>
            <a:r>
              <a:rPr b="0" i="0" lang="es-CO" sz="25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Permite ejecutar JavaScript fuera del navegador</a:t>
            </a:r>
            <a:endParaRPr b="0" i="0" sz="25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Work Sans"/>
              <a:buChar char="●"/>
            </a:pPr>
            <a:r>
              <a:rPr b="0" i="0" lang="es-CO" sz="25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Basado en el motor V8 de Chrome</a:t>
            </a:r>
            <a:endParaRPr b="0" i="0" sz="25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Work Sans"/>
              <a:buChar char="●"/>
            </a:pPr>
            <a:r>
              <a:rPr b="0" i="0" lang="es-CO" sz="25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Altamente escalable y eficiente</a:t>
            </a:r>
            <a:endParaRPr b="0" i="0" sz="25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Work Sans"/>
              <a:buChar char="●"/>
            </a:pPr>
            <a:r>
              <a:rPr b="0" i="0" lang="es-CO" sz="25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Ideal para aplicaciones web en tiempo real y APIs</a:t>
            </a:r>
            <a:endParaRPr b="0" i="0" sz="25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g20da37298f9_0_309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182" name="Google Shape;182;g20da37298f9_0_309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83" name="Google Shape;183;g20da37298f9_0_309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84" name="Google Shape;184;g20da37298f9_0_309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85" name="Google Shape;185;g20da37298f9_0_309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86" name="Google Shape;186;g20da37298f9_0_309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87" name="Google Shape;187;g20da37298f9_0_309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88" name="Google Shape;188;g20da37298f9_0_309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89" name="Google Shape;189;g20da37298f9_0_309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90" name="Google Shape;190;g20da37298f9_0_309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91" name="Google Shape;191;g20da37298f9_0_309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192" name="Google Shape;192;g20da37298f9_0_309"/>
          <p:cNvSpPr txBox="1"/>
          <p:nvPr/>
        </p:nvSpPr>
        <p:spPr>
          <a:xfrm>
            <a:off x="662537" y="318398"/>
            <a:ext cx="9453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NODE.JS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93" name="Google Shape;193;g20da37298f9_0_309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20da37298f9_0_309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1568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g20da37298f9_0_3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20da37298f9_0_309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tipo&#10;&#10;Descripción generada automáticamente" id="197" name="Google Shape;197;g20da37298f9_0_3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00311" y="382209"/>
            <a:ext cx="1261875" cy="123139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20da37298f9_0_309"/>
          <p:cNvSpPr txBox="1"/>
          <p:nvPr/>
        </p:nvSpPr>
        <p:spPr>
          <a:xfrm>
            <a:off x="662525" y="968300"/>
            <a:ext cx="97851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¿Cómo funciona Node.js?</a:t>
            </a:r>
            <a:endParaRPr b="1" i="0" sz="2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99" name="Google Shape;199;g20da37298f9_0_3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4775" y="1962155"/>
            <a:ext cx="9552850" cy="411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g20da37298f9_0_332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205" name="Google Shape;205;g20da37298f9_0_332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06" name="Google Shape;206;g20da37298f9_0_332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07" name="Google Shape;207;g20da37298f9_0_332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08" name="Google Shape;208;g20da37298f9_0_332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09" name="Google Shape;209;g20da37298f9_0_332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10" name="Google Shape;210;g20da37298f9_0_332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11" name="Google Shape;211;g20da37298f9_0_332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12" name="Google Shape;212;g20da37298f9_0_332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13" name="Google Shape;213;g20da37298f9_0_332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14" name="Google Shape;214;g20da37298f9_0_332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215" name="Google Shape;215;g20da37298f9_0_332"/>
          <p:cNvSpPr txBox="1"/>
          <p:nvPr/>
        </p:nvSpPr>
        <p:spPr>
          <a:xfrm>
            <a:off x="662537" y="318398"/>
            <a:ext cx="9453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NODE.JS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16" name="Google Shape;216;g20da37298f9_0_332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g20da37298f9_0_332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1568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g20da37298f9_0_3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20da37298f9_0_332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tipo&#10;&#10;Descripción generada automáticamente" id="220" name="Google Shape;220;g20da37298f9_0_3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00311" y="382209"/>
            <a:ext cx="1261875" cy="123139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20da37298f9_0_332"/>
          <p:cNvSpPr txBox="1"/>
          <p:nvPr/>
        </p:nvSpPr>
        <p:spPr>
          <a:xfrm>
            <a:off x="662525" y="968300"/>
            <a:ext cx="97851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¿Cómo funciona Node.js?</a:t>
            </a:r>
            <a:endParaRPr b="1" i="0" sz="2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22" name="Google Shape;222;g20da37298f9_0_3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700" y="2470999"/>
            <a:ext cx="11231147" cy="260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227;g20da37298f9_0_355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228" name="Google Shape;228;g20da37298f9_0_355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29" name="Google Shape;229;g20da37298f9_0_355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30" name="Google Shape;230;g20da37298f9_0_355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31" name="Google Shape;231;g20da37298f9_0_355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32" name="Google Shape;232;g20da37298f9_0_355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33" name="Google Shape;233;g20da37298f9_0_355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34" name="Google Shape;234;g20da37298f9_0_355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35" name="Google Shape;235;g20da37298f9_0_355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36" name="Google Shape;236;g20da37298f9_0_355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37" name="Google Shape;237;g20da37298f9_0_355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238" name="Google Shape;238;g20da37298f9_0_355"/>
          <p:cNvSpPr txBox="1"/>
          <p:nvPr/>
        </p:nvSpPr>
        <p:spPr>
          <a:xfrm>
            <a:off x="662537" y="318398"/>
            <a:ext cx="9453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NODE.JS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39" name="Google Shape;239;g20da37298f9_0_355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g20da37298f9_0_355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1568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g20da37298f9_0_3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20da37298f9_0_355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tipo&#10;&#10;Descripción generada automáticamente" id="243" name="Google Shape;243;g20da37298f9_0_3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00311" y="382209"/>
            <a:ext cx="1261875" cy="123139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20da37298f9_0_355"/>
          <p:cNvSpPr txBox="1"/>
          <p:nvPr/>
        </p:nvSpPr>
        <p:spPr>
          <a:xfrm>
            <a:off x="662525" y="968300"/>
            <a:ext cx="97851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sng" cap="none" strike="noStrike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Versión en NODE.JS</a:t>
            </a:r>
            <a:endParaRPr b="1" i="0" sz="2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45" name="Google Shape;245;g20da37298f9_0_3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12763" y="1874300"/>
            <a:ext cx="7978225" cy="457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g20da37298f9_0_29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251" name="Google Shape;251;g20da37298f9_0_29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52" name="Google Shape;252;g20da37298f9_0_29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53" name="Google Shape;253;g20da37298f9_0_29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54" name="Google Shape;254;g20da37298f9_0_29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55" name="Google Shape;255;g20da37298f9_0_29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56" name="Google Shape;256;g20da37298f9_0_29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57" name="Google Shape;257;g20da37298f9_0_29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58" name="Google Shape;258;g20da37298f9_0_29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59" name="Google Shape;259;g20da37298f9_0_29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60" name="Google Shape;260;g20da37298f9_0_29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261" name="Google Shape;261;g20da37298f9_0_29"/>
          <p:cNvSpPr txBox="1"/>
          <p:nvPr/>
        </p:nvSpPr>
        <p:spPr>
          <a:xfrm>
            <a:off x="662537" y="318398"/>
            <a:ext cx="9453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NODE.JS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62" name="Google Shape;262;g20da37298f9_0_29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20da37298f9_0_29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1568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g20da37298f9_0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20da37298f9_0_29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tipo&#10;&#10;Descripción generada automáticamente" id="266" name="Google Shape;266;g20da37298f9_0_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00311" y="382209"/>
            <a:ext cx="1261875" cy="123139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g20da37298f9_0_29"/>
          <p:cNvSpPr txBox="1"/>
          <p:nvPr/>
        </p:nvSpPr>
        <p:spPr>
          <a:xfrm>
            <a:off x="662525" y="968300"/>
            <a:ext cx="9453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¿Para qué se utiliza Node.js?</a:t>
            </a:r>
            <a:endParaRPr b="1" i="0" sz="2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68" name="Google Shape;268;g20da37298f9_0_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70541" y="1908950"/>
            <a:ext cx="6050934" cy="45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g20da37298f9_0_53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274" name="Google Shape;274;g20da37298f9_0_53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75" name="Google Shape;275;g20da37298f9_0_53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76" name="Google Shape;276;g20da37298f9_0_53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77" name="Google Shape;277;g20da37298f9_0_53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78" name="Google Shape;278;g20da37298f9_0_53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79" name="Google Shape;279;g20da37298f9_0_53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80" name="Google Shape;280;g20da37298f9_0_53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81" name="Google Shape;281;g20da37298f9_0_53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82" name="Google Shape;282;g20da37298f9_0_53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83" name="Google Shape;283;g20da37298f9_0_53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284" name="Google Shape;284;g20da37298f9_0_53"/>
          <p:cNvSpPr txBox="1"/>
          <p:nvPr/>
        </p:nvSpPr>
        <p:spPr>
          <a:xfrm>
            <a:off x="662537" y="318398"/>
            <a:ext cx="9453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NODE.JS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85" name="Google Shape;285;g20da37298f9_0_53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20da37298f9_0_53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1568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g20da37298f9_0_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20da37298f9_0_53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tipo&#10;&#10;Descripción generada automáticamente" id="289" name="Google Shape;289;g20da37298f9_0_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00311" y="382209"/>
            <a:ext cx="1261875" cy="123139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20da37298f9_0_53"/>
          <p:cNvSpPr txBox="1"/>
          <p:nvPr/>
        </p:nvSpPr>
        <p:spPr>
          <a:xfrm>
            <a:off x="662525" y="968300"/>
            <a:ext cx="94530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¿Para qué se utiliza Node.js?</a:t>
            </a:r>
            <a:endParaRPr b="1" i="0" sz="2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Work Sans"/>
              <a:buChar char="●"/>
            </a:pPr>
            <a:r>
              <a:rPr b="0" i="0" lang="es-CO" sz="2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Servidores web</a:t>
            </a:r>
            <a:endParaRPr b="0" i="0" sz="2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Work Sans"/>
              <a:buChar char="●"/>
            </a:pPr>
            <a:r>
              <a:rPr b="0" i="0" lang="es-CO" sz="2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Aplicaciones web en tiempo real</a:t>
            </a:r>
            <a:endParaRPr b="0" i="0" sz="2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Work Sans"/>
              <a:buChar char="●"/>
            </a:pPr>
            <a:r>
              <a:rPr b="0" i="0" lang="es-CO" sz="2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Chatbots</a:t>
            </a:r>
            <a:endParaRPr b="0" i="0" sz="2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Work Sans"/>
              <a:buChar char="●"/>
            </a:pPr>
            <a:r>
              <a:rPr b="0" i="0" lang="es-CO" sz="2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Aplicaciones de IoT</a:t>
            </a:r>
            <a:endParaRPr b="0" i="0" sz="2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Work Sans"/>
              <a:buChar char="●"/>
            </a:pPr>
            <a:r>
              <a:rPr b="0" i="0" lang="es-CO" sz="2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Herramientas de línea de comandos</a:t>
            </a:r>
            <a:endParaRPr b="0" i="0" sz="2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Work Sans"/>
              <a:buChar char="●"/>
            </a:pPr>
            <a:r>
              <a:rPr b="0" i="0" lang="es-CO" sz="2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Juegos</a:t>
            </a:r>
            <a:endParaRPr b="0" i="0" sz="2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